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1"/>
  </p:notesMasterIdLst>
  <p:sldIdLst>
    <p:sldId id="257" r:id="rId3"/>
    <p:sldId id="4954" r:id="rId4"/>
    <p:sldId id="5054" r:id="rId5"/>
    <p:sldId id="302" r:id="rId6"/>
    <p:sldId id="2134805744" r:id="rId7"/>
    <p:sldId id="366" r:id="rId8"/>
    <p:sldId id="2134805745" r:id="rId9"/>
    <p:sldId id="2076137120" r:id="rId10"/>
    <p:sldId id="2134805723" r:id="rId11"/>
    <p:sldId id="2134805724" r:id="rId12"/>
    <p:sldId id="2134805725" r:id="rId13"/>
    <p:sldId id="2134805737" r:id="rId14"/>
    <p:sldId id="2134805738" r:id="rId15"/>
    <p:sldId id="2134805740" r:id="rId16"/>
    <p:sldId id="2134805731" r:id="rId17"/>
    <p:sldId id="2134805742" r:id="rId18"/>
    <p:sldId id="2134805741" r:id="rId19"/>
    <p:sldId id="2134805739" r:id="rId20"/>
    <p:sldId id="2076137131" r:id="rId21"/>
    <p:sldId id="5047" r:id="rId22"/>
    <p:sldId id="5048" r:id="rId23"/>
    <p:sldId id="2134805746" r:id="rId24"/>
    <p:sldId id="5041" r:id="rId25"/>
    <p:sldId id="4971" r:id="rId26"/>
    <p:sldId id="2076137129" r:id="rId27"/>
    <p:sldId id="2076137128" r:id="rId28"/>
    <p:sldId id="4973" r:id="rId29"/>
    <p:sldId id="4974" r:id="rId30"/>
    <p:sldId id="5042" r:id="rId31"/>
    <p:sldId id="2134805735" r:id="rId32"/>
    <p:sldId id="2134805734" r:id="rId33"/>
    <p:sldId id="2134805736" r:id="rId34"/>
    <p:sldId id="2134805732" r:id="rId35"/>
    <p:sldId id="2134805733" r:id="rId36"/>
    <p:sldId id="4967" r:id="rId37"/>
    <p:sldId id="4966" r:id="rId38"/>
    <p:sldId id="4975" r:id="rId39"/>
    <p:sldId id="4976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50" r:id="rId50"/>
    <p:sldId id="5049" r:id="rId51"/>
    <p:sldId id="5033" r:id="rId52"/>
    <p:sldId id="5034" r:id="rId53"/>
    <p:sldId id="4961" r:id="rId54"/>
    <p:sldId id="2076137130" r:id="rId55"/>
    <p:sldId id="5044" r:id="rId56"/>
    <p:sldId id="369" r:id="rId57"/>
    <p:sldId id="5043" r:id="rId58"/>
    <p:sldId id="370" r:id="rId59"/>
    <p:sldId id="4965" r:id="rId60"/>
    <p:sldId id="2076137132" r:id="rId61"/>
    <p:sldId id="2076137133" r:id="rId62"/>
    <p:sldId id="5053" r:id="rId63"/>
    <p:sldId id="5020" r:id="rId64"/>
    <p:sldId id="5051" r:id="rId65"/>
    <p:sldId id="5052" r:id="rId66"/>
    <p:sldId id="4950" r:id="rId67"/>
    <p:sldId id="4926" r:id="rId68"/>
    <p:sldId id="4928" r:id="rId69"/>
    <p:sldId id="4929" r:id="rId70"/>
    <p:sldId id="4930" r:id="rId71"/>
    <p:sldId id="4931" r:id="rId72"/>
    <p:sldId id="4932" r:id="rId73"/>
    <p:sldId id="4933" r:id="rId74"/>
    <p:sldId id="4991" r:id="rId75"/>
    <p:sldId id="5027" r:id="rId76"/>
    <p:sldId id="4992" r:id="rId77"/>
    <p:sldId id="4993" r:id="rId78"/>
    <p:sldId id="4994" r:id="rId79"/>
    <p:sldId id="4995" r:id="rId80"/>
    <p:sldId id="4996" r:id="rId81"/>
    <p:sldId id="4997" r:id="rId82"/>
    <p:sldId id="4998" r:id="rId83"/>
    <p:sldId id="2076137034" r:id="rId84"/>
    <p:sldId id="2076137035" r:id="rId85"/>
    <p:sldId id="2076137020" r:id="rId86"/>
    <p:sldId id="2076137025" r:id="rId87"/>
    <p:sldId id="2076137031" r:id="rId88"/>
    <p:sldId id="2076137037" r:id="rId89"/>
    <p:sldId id="4999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302"/>
            <p14:sldId id="2134805744"/>
            <p14:sldId id="366"/>
            <p14:sldId id="2134805745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  <p14:sldId id="2134805746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44" y="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1800" dirty="0"/>
            <a:t>Course materials: </a:t>
          </a:r>
          <a:r>
            <a:rPr lang="en-US" sz="1800" b="1" dirty="0">
              <a:solidFill>
                <a:srgbClr val="FFFF00"/>
              </a:solidFill>
            </a:rPr>
            <a:t>timw.info/az305</a:t>
          </a:r>
          <a:endParaRPr lang="en-US" sz="18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1800" dirty="0"/>
            <a:t>Email: </a:t>
          </a:r>
          <a:r>
            <a:rPr lang="en-US" sz="1800" b="1" dirty="0">
              <a:solidFill>
                <a:srgbClr val="FFFF00"/>
              </a:solidFill>
            </a:rPr>
            <a:t>tim-warner@pluralsight.com</a:t>
          </a:r>
          <a:endParaRPr lang="en-US" sz="1800" dirty="0">
            <a:solidFill>
              <a:srgbClr val="FFFF00"/>
            </a:solidFill>
          </a:endParaRP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 custT="1"/>
      <dgm:spPr/>
      <dgm:t>
        <a:bodyPr/>
        <a:lstStyle/>
        <a:p>
          <a:r>
            <a:rPr lang="en-US" sz="1800" dirty="0"/>
            <a:t>Work: </a:t>
          </a:r>
          <a:r>
            <a:rPr lang="en-US" sz="1800" b="1" dirty="0">
              <a:solidFill>
                <a:srgbClr val="FFFF00"/>
              </a:solidFill>
            </a:rPr>
            <a:t>timw.info/</a:t>
          </a:r>
          <a:r>
            <a:rPr lang="en-US" sz="1800" b="1" dirty="0" err="1">
              <a:solidFill>
                <a:srgbClr val="FFFF00"/>
              </a:solidFill>
            </a:rPr>
            <a:t>ps</a:t>
          </a:r>
          <a:endParaRPr lang="en-US" sz="1800" dirty="0">
            <a:solidFill>
              <a:srgbClr val="FFFF00"/>
            </a:solidFill>
          </a:endParaRPr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 custT="1"/>
      <dgm:spPr/>
      <dgm:t>
        <a:bodyPr/>
        <a:lstStyle/>
        <a:p>
          <a:r>
            <a:rPr lang="en-US" sz="1800" dirty="0"/>
            <a:t>LinkedIn: </a:t>
          </a:r>
          <a:r>
            <a:rPr lang="en-US" sz="1800" b="1" dirty="0">
              <a:solidFill>
                <a:srgbClr val="FFFF00"/>
              </a:solidFill>
            </a:rPr>
            <a:t>timw.info/li</a:t>
          </a:r>
          <a:endParaRPr lang="en-US" sz="1800" dirty="0">
            <a:solidFill>
              <a:srgbClr val="FFFF00"/>
            </a:solidFill>
          </a:endParaRPr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Course materials: </a:t>
          </a:r>
          <a:r>
            <a:rPr lang="en-US" sz="1800" b="1" kern="1200" dirty="0">
              <a:solidFill>
                <a:srgbClr val="FFFF00"/>
              </a:solidFill>
            </a:rPr>
            <a:t>timw.info/az305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Email: </a:t>
          </a:r>
          <a:r>
            <a:rPr lang="en-US" sz="1800" b="1" kern="1200" dirty="0">
              <a:solidFill>
                <a:srgbClr val="FFFF00"/>
              </a:solidFill>
            </a:rPr>
            <a:t>tim-warner@pluralsight.com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Work: </a:t>
          </a:r>
          <a:r>
            <a:rPr lang="en-US" sz="1800" b="1" kern="1200" dirty="0">
              <a:solidFill>
                <a:srgbClr val="FFFF00"/>
              </a:solidFill>
            </a:rPr>
            <a:t>timw.info/</a:t>
          </a:r>
          <a:r>
            <a:rPr lang="en-US" sz="1800" b="1" kern="1200" dirty="0" err="1">
              <a:solidFill>
                <a:srgbClr val="FFFF00"/>
              </a:solidFill>
            </a:rPr>
            <a:t>ps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LinkedIn: </a:t>
          </a:r>
          <a:r>
            <a:rPr lang="en-US" sz="1800" b="1" kern="1200" dirty="0">
              <a:solidFill>
                <a:srgbClr val="FFFF00"/>
              </a:solidFill>
            </a:rPr>
            <a:t>timw.info/li</a:t>
          </a:r>
          <a:endParaRPr lang="en-US" sz="1800" kern="1200" dirty="0">
            <a:solidFill>
              <a:srgbClr val="FFFF00"/>
            </a:solidFill>
          </a:endParaRPr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44854"/>
              </p:ext>
            </p:extLst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1" y="0"/>
            <a:ext cx="5412767" cy="5143500"/>
          </a:xfrm>
        </p:spPr>
        <p:txBody>
          <a:bodyPr anchor="ctr"/>
          <a:lstStyle/>
          <a:p>
            <a:r>
              <a:rPr lang="en-US" dirty="0"/>
              <a:t>Principal Author, Pluralsight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26-year Microsoft Certified Trainer (MCT)</a:t>
            </a:r>
          </a:p>
          <a:p>
            <a:r>
              <a:rPr lang="en-US" dirty="0"/>
              <a:t>6-year Microsoft MVP in Azure AI</a:t>
            </a:r>
          </a:p>
          <a:p>
            <a:r>
              <a:rPr lang="en-US" dirty="0"/>
              <a:t>Email: </a:t>
            </a:r>
            <a:r>
              <a:rPr lang="en-US" b="1" dirty="0">
                <a:solidFill>
                  <a:srgbClr val="0070C0"/>
                </a:solidFill>
              </a:rPr>
              <a:t>tim-warner@pluralsight.com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097E-E1A2-2109-25A2-A8B4C85A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7BD32-D9D7-5097-966F-9C777EAA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3" y="4701702"/>
            <a:ext cx="1272115" cy="44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6B62-71E1-9E14-185D-AB9E117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145"/>
            <a:ext cx="9144000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(25–30%)</a:t>
            </a:r>
          </a:p>
          <a:p>
            <a:r>
              <a:rPr lang="en-GB" dirty="0"/>
              <a:t>Design data storage solutions (20–25%)</a:t>
            </a:r>
          </a:p>
          <a:p>
            <a:r>
              <a:rPr lang="en-GB" dirty="0"/>
              <a:t>Design business continuity solutions (15–20%)</a:t>
            </a:r>
          </a:p>
          <a:p>
            <a:r>
              <a:rPr lang="en-GB" dirty="0"/>
              <a:t>Design infrastructure solutions (30–35%)</a:t>
            </a:r>
            <a:r>
              <a:rPr lang="en-US" dirty="0"/>
              <a:t>Exam AZ-305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AZ-305: January 2024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4D5B3-49F6-5CCF-D1DA-F47F397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3" y="693929"/>
            <a:ext cx="4342857" cy="1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ECCB8-E0B7-F722-AB4B-41D43EDC4C22}"/>
              </a:ext>
            </a:extLst>
          </p:cNvPr>
          <p:cNvSpPr txBox="1"/>
          <p:nvPr/>
        </p:nvSpPr>
        <p:spPr>
          <a:xfrm>
            <a:off x="4688732" y="693929"/>
            <a:ext cx="4342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Microsoft Azure solutions architect:</a:t>
            </a:r>
          </a:p>
          <a:p>
            <a:endParaRPr lang="en-US" sz="1200" dirty="0"/>
          </a:p>
          <a:p>
            <a:r>
              <a:rPr lang="en-GB" sz="1200" b="1" dirty="0"/>
              <a:t>Designs cloud solutions</a:t>
            </a:r>
            <a:r>
              <a:rPr lang="en-GB" sz="1200" dirty="0"/>
              <a:t>: Translates business needs into technical plans for cloud and hybrid environments running on Microsoft Azure</a:t>
            </a:r>
          </a:p>
          <a:p>
            <a:endParaRPr lang="en-GB" sz="1200" dirty="0"/>
          </a:p>
          <a:p>
            <a:r>
              <a:rPr lang="en-GB" sz="1200" b="1" dirty="0"/>
              <a:t>Serves as SME in key Azure components</a:t>
            </a:r>
            <a:r>
              <a:rPr lang="en-GB" sz="1200" dirty="0"/>
              <a:t>: Possesses a deep understanding of Azure services including compute, network, storage, monitoring, and security</a:t>
            </a:r>
          </a:p>
          <a:p>
            <a:endParaRPr lang="en-GB" sz="1200" dirty="0"/>
          </a:p>
          <a:p>
            <a:r>
              <a:rPr lang="en-GB" sz="1200" b="1" dirty="0"/>
              <a:t>Collaborates with their team</a:t>
            </a:r>
            <a:r>
              <a:rPr lang="en-GB" sz="1200" dirty="0"/>
              <a:t>: Works closely with a variety of tech roles like developers, administrators, security experts, and data engineers to bring solutions to life</a:t>
            </a:r>
          </a:p>
          <a:p>
            <a:endParaRPr lang="en-GB" sz="1200" dirty="0"/>
          </a:p>
          <a:p>
            <a:r>
              <a:rPr lang="en-GB" sz="1200" b="1" dirty="0"/>
              <a:t>Advocates Microsoft's Well-Architected Framework</a:t>
            </a:r>
            <a:r>
              <a:rPr lang="en-GB" sz="1200" dirty="0"/>
              <a:t>: Ensures designs follow Azure best practices with an emphasis on reliability, efficiency, and cost-effectiveness</a:t>
            </a:r>
          </a:p>
          <a:p>
            <a:endParaRPr lang="en-GB" sz="1200" dirty="0"/>
          </a:p>
          <a:p>
            <a:r>
              <a:rPr lang="en-GB" sz="1200" b="1" dirty="0"/>
              <a:t>Demonstrates strong IT operations and DevOps skills</a:t>
            </a:r>
            <a:r>
              <a:rPr lang="en-GB" sz="1200" dirty="0"/>
              <a:t>: Has advanced knowledge in networking, virtualization, identity, security, continuity, disaster recovery, data platforms,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Please use the Q&amp;A panel for 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71989-48DC-D503-7557-CF8843A4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(CT, Nashville, TN)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B832B-28FE-E17B-52F6-3D559DE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71" y="970414"/>
            <a:ext cx="7539420" cy="3547021"/>
          </a:xfrm>
        </p:spPr>
        <p:txBody>
          <a:bodyPr/>
          <a:lstStyle/>
          <a:p>
            <a:r>
              <a:rPr lang="en-US" dirty="0"/>
              <a:t>07:00am  -  Start (Identity &amp; Governance)</a:t>
            </a:r>
          </a:p>
          <a:p>
            <a:r>
              <a:rPr lang="en-US" dirty="0"/>
              <a:t>08:00am  -  8-min break (Data storage)</a:t>
            </a:r>
          </a:p>
          <a:p>
            <a:r>
              <a:rPr lang="en-US" dirty="0"/>
              <a:t>09:00am  -  8-min Break (Business Continuity)</a:t>
            </a:r>
          </a:p>
          <a:p>
            <a:r>
              <a:rPr lang="en-US" dirty="0"/>
              <a:t>10:00am  -  8-min Break (Infrastructure)</a:t>
            </a:r>
          </a:p>
          <a:p>
            <a:r>
              <a:rPr lang="en-US" dirty="0"/>
              <a:t>11:00am  -  8-min Break (Loose ends + cert focus)</a:t>
            </a:r>
          </a:p>
          <a:p>
            <a:r>
              <a:rPr lang="en-US" dirty="0"/>
              <a:t>12:00pm  -  Finish</a:t>
            </a:r>
          </a:p>
        </p:txBody>
      </p:sp>
    </p:spTree>
    <p:extLst>
      <p:ext uri="{BB962C8B-B14F-4D97-AF65-F5344CB8AC3E}">
        <p14:creationId xmlns:p14="http://schemas.microsoft.com/office/powerpoint/2010/main" val="8838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10205</TotalTime>
  <Words>792</Words>
  <Application>Microsoft Office PowerPoint</Application>
  <PresentationFormat>On-screen Show (16:9)</PresentationFormat>
  <Paragraphs>193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Agenda</vt:lpstr>
      <vt:lpstr>Course Materials</vt:lpstr>
      <vt:lpstr>Exam AZ-305: January 2024 Changes</vt:lpstr>
      <vt:lpstr>Level Setting</vt:lpstr>
      <vt:lpstr>Break Schedule (CT, Nashville, TN)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PowerPoint Presentation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202</cp:revision>
  <dcterms:created xsi:type="dcterms:W3CDTF">2015-09-28T19:52:00Z</dcterms:created>
  <dcterms:modified xsi:type="dcterms:W3CDTF">2024-04-25T11:46:37Z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